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09" r:id="rId5"/>
    <p:sldMasterId id="2147483729" r:id="rId6"/>
  </p:sldMasterIdLst>
  <p:notesMasterIdLst>
    <p:notesMasterId r:id="rId21"/>
  </p:notesMasterIdLst>
  <p:handoutMasterIdLst>
    <p:handoutMasterId r:id="rId22"/>
  </p:handoutMasterIdLst>
  <p:sldIdLst>
    <p:sldId id="286" r:id="rId7"/>
    <p:sldId id="297" r:id="rId8"/>
    <p:sldId id="292" r:id="rId9"/>
    <p:sldId id="300" r:id="rId10"/>
    <p:sldId id="303" r:id="rId11"/>
    <p:sldId id="310" r:id="rId12"/>
    <p:sldId id="301" r:id="rId13"/>
    <p:sldId id="305" r:id="rId14"/>
    <p:sldId id="306" r:id="rId15"/>
    <p:sldId id="309" r:id="rId16"/>
    <p:sldId id="293" r:id="rId17"/>
    <p:sldId id="295" r:id="rId18"/>
    <p:sldId id="294" r:id="rId19"/>
    <p:sldId id="307" r:id="rId2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Morgan (Mineral Resources, Kensington WA)" initials="WM(RKW" lastIdx="9" clrIdx="0">
    <p:extLst>
      <p:ext uri="{19B8F6BF-5375-455C-9EA6-DF929625EA0E}">
        <p15:presenceInfo xmlns:p15="http://schemas.microsoft.com/office/powerpoint/2012/main" userId="S::wil9dh@csiro.au::8ebafd25-833f-4124-a1e2-fc4371999a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FF99"/>
    <a:srgbClr val="575757"/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8" autoAdjust="0"/>
    <p:restoredTop sz="76208" autoAdjust="0"/>
  </p:normalViewPr>
  <p:slideViewPr>
    <p:cSldViewPr showGuides="1">
      <p:cViewPr varScale="1">
        <p:scale>
          <a:sx n="87" d="100"/>
          <a:sy n="87" d="100"/>
        </p:scale>
        <p:origin x="331" y="72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-28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 I’ll present a quick snapshot into some of the modelling we conducted alongside some of the work Louise has just mentioned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57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Zoomed in to show only the higher temperature </a:t>
            </a:r>
            <a:r>
              <a:rPr lang="en-AU" dirty="0" err="1"/>
              <a:t>olivines</a:t>
            </a:r>
            <a:r>
              <a:rPr lang="en-AU" dirty="0"/>
              <a:t> – ignoring some of the iron and manganese rich late stage </a:t>
            </a:r>
            <a:r>
              <a:rPr lang="en-AU" dirty="0" err="1"/>
              <a:t>olivines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Overall, the olivine magnesium numbers at higher temperatures match relatively well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06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different compositions largely give the same crystallisation sequences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There are a few aspects which are consistently off in our models: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We only end up with a few percent olivine; we end up with a lot of orthopyroxene (these two are related)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Our pyroxene compositions are a bit off when it comes to aluminium content and magnesium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Our spinels don’t have enough modal chromite component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There might be geological explanations for these, especially given that these basalts may well have crystallised a decent amount of olivine already, and we know that the crystallisation processes during ore deposit formation were largely fractional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So, are these basalts genetically related to Norilsk?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 the end the models aren’t far off, but we don’t have hard answers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457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worked with relatively simple models to start with, and necessarily these have some systematic limitations and also uncertainties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What we put in: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There are some potential issues with the accuracy of chromite stability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We’ve looked at the effect of water to a certain extent, but we don’t have a good independent control on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Compositional uncertainty could influence some of these parameters too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haven’t quite dug into how exactly the more complex processes associated with ore deposit formation have affected our ability to compare these magmas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Major elements give us some fundamental constraints, but we can incorporate trace element data and models to refine this picture somewhat!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47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These are numerical experiments, and best used iteratively as a research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/>
              <a:t>We </a:t>
            </a:r>
            <a:r>
              <a:rPr lang="en-AU" dirty="0"/>
              <a:t>have some ideas of how to refine our models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573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Addition of compositional uncertainties to this can be used to understand how this propagates into model outputs, and the significance of some of our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Typically modulates mineral proportions and exact timing of crystallization but less so the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8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Now that we’ve looked at a bit of petrography and mineral chemistry, how can we put use this to investigate potential relationships between Norilsk and the associated basaltic suites (above and below the deposit – in green and yellow in this stratigraphic diagram), and potentially gain some insights into what the parental melts looked like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Melt candidates in this case are basalts which have eruption ages close to the age of the deposit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By examining this crystallisation path, we’re checking whether we’re on a similar liquid line of descent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don’t have a good control on the volatile contents of these magmas, so we can see what effect that might have on the magmas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37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We’ve taken the compositions of a few basalts both stratigraphically above and below the Norilsk deposit, including some from each of the </a:t>
            </a:r>
            <a:r>
              <a:rPr lang="en-AU" sz="1200" dirty="0" err="1"/>
              <a:t>Kharaelakhsky</a:t>
            </a:r>
            <a:r>
              <a:rPr lang="en-AU" sz="1200" dirty="0"/>
              <a:t>, </a:t>
            </a:r>
            <a:r>
              <a:rPr lang="en-AU" sz="1200" dirty="0" err="1"/>
              <a:t>Mokulaevsky</a:t>
            </a:r>
            <a:r>
              <a:rPr lang="en-AU" sz="1200" dirty="0"/>
              <a:t>, </a:t>
            </a:r>
            <a:r>
              <a:rPr lang="en-AU" sz="1200" dirty="0" err="1"/>
              <a:t>Morongovsky</a:t>
            </a:r>
            <a:r>
              <a:rPr lang="en-AU" sz="1200" dirty="0"/>
              <a:t> suites (Green) and three from the </a:t>
            </a:r>
            <a:r>
              <a:rPr lang="en-AU" sz="1200" dirty="0" err="1"/>
              <a:t>Nadezhdinsky</a:t>
            </a:r>
            <a:r>
              <a:rPr lang="en-AU" sz="1200" dirty="0"/>
              <a:t> suite (yellow)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The </a:t>
            </a:r>
            <a:r>
              <a:rPr lang="en-AU" sz="1200"/>
              <a:t>major element compositions </a:t>
            </a:r>
            <a:r>
              <a:rPr lang="en-AU" sz="1200" dirty="0"/>
              <a:t>of all of these are similar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Note that from the beginning we think that the </a:t>
            </a:r>
            <a:r>
              <a:rPr lang="en-AU" sz="1200" dirty="0" err="1"/>
              <a:t>Nadezhdinsky</a:t>
            </a:r>
            <a:r>
              <a:rPr lang="en-AU" sz="1200" dirty="0"/>
              <a:t> basalts aren’t the best candidates, due to their different rare earth element patterns, but we can check if their major element compositions and phase relationships confirm this suspicion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5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the phase volume relationships during crystallisation of one of our </a:t>
            </a:r>
            <a:r>
              <a:rPr lang="en-AU" dirty="0" err="1"/>
              <a:t>alphaMELTS</a:t>
            </a:r>
            <a:r>
              <a:rPr lang="en-AU" dirty="0"/>
              <a:t> experiments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Temperature increases along the x axis, so through crystallisation we go from right to left in these diagrams – the black line is the liquid volume, plagioclase is pink, olivine is green and clinopyroxene is a teal colour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the later stages of the crystallisation are less relevant – we’re mainly trying to see what the phases near the liquidus are; typically the first 50-80% of crystallisation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can identify some features of this experiment – the first assemblage on the liquidus is clinopyroxene and plagioclase, which is quickly joined by olivine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These features sound like they could roughly match what we’re looking for, although the phase proportions might be off a 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Let’s dig a bit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6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had a quick look at one model, but in this presentation alone I’ve run 102 models (probably a few times over)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It’s easy enough to assess a few models against reality, but when you start to assess many it becomes a bit tricky and typically time consuming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So first we need to define what we’re looking for, so we can pull out models which are relevant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Ideally we should try to make part of this process automated, so we can routinely and quickly pull out interesting or </a:t>
            </a:r>
            <a:r>
              <a:rPr lang="en-AU" dirty="0" err="1"/>
              <a:t>relelvant</a:t>
            </a:r>
            <a:r>
              <a:rPr lang="en-AU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42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up the phase relationships for crystallisation experiments of each of our starting compositions under the same conditions and each with 1 weight percent water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‘Green basalts’ are on top, and the </a:t>
            </a:r>
            <a:r>
              <a:rPr lang="en-AU" sz="1200" dirty="0" err="1"/>
              <a:t>Nadezhdinsky</a:t>
            </a:r>
            <a:r>
              <a:rPr lang="en-AU" sz="1200" dirty="0"/>
              <a:t> ‘yellow’ basalts are below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Overall the compositions show similar crystallisation histories to what we just saw (clinopyroxene + plagioclase, followed by olivine)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</a:t>
            </a:r>
            <a:r>
              <a:rPr lang="en-AU" sz="1200" dirty="0" err="1"/>
              <a:t>Nadezhdinsky</a:t>
            </a:r>
            <a:r>
              <a:rPr lang="en-AU" sz="1200" dirty="0"/>
              <a:t> basalts have more variable phase relationships, and the ordering of olivine and plagioclase are typically reversed, but they’re otherwise difficult to rule out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485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Batch crystallisation of a </a:t>
            </a:r>
            <a:r>
              <a:rPr lang="en-AU" sz="1200" dirty="0" err="1"/>
              <a:t>Morongovsky</a:t>
            </a:r>
            <a:r>
              <a:rPr lang="en-AU" sz="1200" dirty="0"/>
              <a:t> basalt</a:t>
            </a:r>
            <a:r>
              <a:rPr lang="en-AU" dirty="0"/>
              <a:t> composition, with increasing about of water – the one on the right assumes all LOI is original water, at about 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you might expect the dry model crystallises more rapidly over a short interval below 1050 degrees where spinel, olivine and orthopyroxene are all crystallising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we go to the right we end up with water saturated models, and we bring the onsets of olivine, clinopyroxene and plagioclase crystallisation closer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However, these models also predict that for non-fractional crystallisation at about 1050 orthopyroxene crystallises at the expense of olivine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436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up compositions for clinopyroxene and orthopyroxene for all of our models, coloured by the temperature at which the phase crystallised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 bit hard to see, but I’ve separated out the green and yellow basalts – green colours for green basalts, and the orangey colours for yellow basalts; they’re relatively similar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red contours here represent the 90</a:t>
            </a:r>
            <a:r>
              <a:rPr lang="en-AU" baseline="30000" dirty="0"/>
              <a:t>th</a:t>
            </a:r>
            <a:r>
              <a:rPr lang="en-AU" dirty="0"/>
              <a:t> percentile data density contour of pyroxene compositions from Norilsk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Mg# on the x axis and aluminium content on the y axis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Pyroxenes in reality have lower Al than predicted, lower Mg numbers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103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Spinel compositions from the model are more iron-aluminium rich and chromium poor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Only the lower temperature, late stage spinels from  get close to the compositions we find at Norilsk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97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3843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760" y="413437"/>
            <a:ext cx="4320480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Pre-eminent National Science Organization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8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703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698" r:id="rId11"/>
    <p:sldLayoutId id="2147483699" r:id="rId12"/>
    <p:sldLayoutId id="2147483663" r:id="rId13"/>
    <p:sldLayoutId id="2147483707" r:id="rId14"/>
    <p:sldLayoutId id="2147483664" r:id="rId15"/>
    <p:sldLayoutId id="2147483667" r:id="rId16"/>
    <p:sldLayoutId id="2147483665" r:id="rId17"/>
    <p:sldLayoutId id="2147483682" r:id="rId18"/>
    <p:sldLayoutId id="2147483681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ganjwilliams/covideo_norilsk_mel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hyperlink" Target="https://pyrolite-meltsutil.readthedocs.io/" TargetMode="External"/><Relationship Id="rId4" Type="http://schemas.openxmlformats.org/officeDocument/2006/relationships/hyperlink" Target="https://pyrolite.readthedocs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Modelling Crystallisation of Norilsk Parent Magma Candidates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9F3E88-95AA-40D9-8D03-99B518F54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Morgan Williams</a:t>
            </a:r>
          </a:p>
        </p:txBody>
      </p:sp>
    </p:spTree>
    <p:extLst>
      <p:ext uri="{BB962C8B-B14F-4D97-AF65-F5344CB8AC3E}">
        <p14:creationId xmlns:p14="http://schemas.microsoft.com/office/powerpoint/2010/main" val="409503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527FAF-B9E7-426E-BAB0-68CA2D528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Olivine</a:t>
            </a:r>
          </a:p>
        </p:txBody>
      </p:sp>
      <p:pic>
        <p:nvPicPr>
          <p:cNvPr id="19" name="Content Placeholder 18" descr="A picture containing light&#10;&#10;Description automatically generated">
            <a:extLst>
              <a:ext uri="{FF2B5EF4-FFF2-40B4-BE49-F238E27FC236}">
                <a16:creationId xmlns:a16="http://schemas.microsoft.com/office/drawing/2014/main" id="{651092B8-7F73-40E1-8860-D38861E3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7574"/>
            <a:ext cx="6696744" cy="4048212"/>
          </a:xfrm>
        </p:spPr>
      </p:pic>
    </p:spTree>
    <p:extLst>
      <p:ext uri="{BB962C8B-B14F-4D97-AF65-F5344CB8AC3E}">
        <p14:creationId xmlns:p14="http://schemas.microsoft.com/office/powerpoint/2010/main" val="35306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840758" cy="3397226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n-AU" dirty="0"/>
              <a:t>The compositions largely give the same crystallization histories for the same water content (</a:t>
            </a:r>
            <a:r>
              <a:rPr lang="en-AU" dirty="0" err="1"/>
              <a:t>plag</a:t>
            </a:r>
            <a:r>
              <a:rPr lang="en-AU" dirty="0"/>
              <a:t> – </a:t>
            </a:r>
            <a:r>
              <a:rPr lang="en-AU" dirty="0" err="1"/>
              <a:t>ol</a:t>
            </a:r>
            <a:r>
              <a:rPr lang="en-AU" dirty="0"/>
              <a:t> - </a:t>
            </a:r>
            <a:r>
              <a:rPr lang="en-AU" dirty="0" err="1"/>
              <a:t>cpx</a:t>
            </a:r>
            <a:r>
              <a:rPr lang="en-AU" dirty="0"/>
              <a:t>)</a:t>
            </a:r>
          </a:p>
          <a:p>
            <a:pPr fontAlgn="base"/>
            <a:r>
              <a:rPr lang="en-AU" dirty="0"/>
              <a:t>Some general model mis-matches:</a:t>
            </a:r>
          </a:p>
          <a:p>
            <a:pPr lvl="1" fontAlgn="base"/>
            <a:r>
              <a:rPr lang="en-AU" dirty="0"/>
              <a:t>Olivine is underestimated, orthopyroxene overestimated</a:t>
            </a:r>
          </a:p>
          <a:p>
            <a:pPr lvl="1" fontAlgn="base"/>
            <a:r>
              <a:rPr lang="en-AU" dirty="0"/>
              <a:t>Pyroxene compositions are a bit off (higher Al</a:t>
            </a:r>
            <a:r>
              <a:rPr lang="en-AU" baseline="-25000" dirty="0"/>
              <a:t>2</a:t>
            </a:r>
            <a:r>
              <a:rPr lang="en-AU" dirty="0"/>
              <a:t>O</a:t>
            </a:r>
            <a:r>
              <a:rPr lang="en-AU" baseline="-25000" dirty="0"/>
              <a:t>3</a:t>
            </a:r>
            <a:r>
              <a:rPr lang="en-AU" dirty="0"/>
              <a:t>, lower Mg#)</a:t>
            </a:r>
          </a:p>
          <a:p>
            <a:pPr lvl="1" fontAlgn="base"/>
            <a:r>
              <a:rPr lang="en-AU" dirty="0"/>
              <a:t>Spinel Cr</a:t>
            </a:r>
            <a:r>
              <a:rPr lang="en-AU" baseline="-25000" dirty="0"/>
              <a:t>2</a:t>
            </a:r>
            <a:r>
              <a:rPr lang="en-AU" dirty="0"/>
              <a:t>O</a:t>
            </a:r>
            <a:r>
              <a:rPr lang="en-AU" baseline="-25000" dirty="0"/>
              <a:t>3</a:t>
            </a:r>
            <a:r>
              <a:rPr lang="en-AU" dirty="0"/>
              <a:t> content underestimated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b="1" dirty="0"/>
              <a:t>Are these basalts genetically related to </a:t>
            </a:r>
            <a:r>
              <a:rPr lang="en-AU" b="1" dirty="0" err="1"/>
              <a:t>Norislk</a:t>
            </a:r>
            <a:r>
              <a:rPr lang="en-AU" b="1" dirty="0"/>
              <a:t>?</a:t>
            </a:r>
            <a:endParaRPr lang="en-AU" dirty="0"/>
          </a:p>
          <a:p>
            <a:pPr lvl="1" fontAlgn="base"/>
            <a:r>
              <a:rPr lang="en-AU" dirty="0"/>
              <a:t>‘Green’ basalts might match more closely, with some H</a:t>
            </a:r>
            <a:r>
              <a:rPr lang="en-AU" baseline="-25000" dirty="0"/>
              <a:t>2</a:t>
            </a:r>
            <a:r>
              <a:rPr lang="en-AU" dirty="0"/>
              <a:t>O</a:t>
            </a:r>
          </a:p>
          <a:p>
            <a:pPr lvl="1" fontAlgn="base"/>
            <a:r>
              <a:rPr lang="en-AU" dirty="0"/>
              <a:t>Can’t rule the </a:t>
            </a:r>
            <a:r>
              <a:rPr lang="en-AU" dirty="0" err="1"/>
              <a:t>Nadezhdinsky</a:t>
            </a:r>
            <a:r>
              <a:rPr lang="en-AU" dirty="0"/>
              <a:t> ‘yellow’ basalts out with major element </a:t>
            </a:r>
            <a:br>
              <a:rPr lang="en-AU" dirty="0"/>
            </a:br>
            <a:r>
              <a:rPr lang="en-AU" dirty="0"/>
              <a:t>and phase proportions alone</a:t>
            </a:r>
          </a:p>
          <a:p>
            <a:pPr lvl="1" fontAlgn="base"/>
            <a:r>
              <a:rPr lang="en-AU" dirty="0"/>
              <a:t>Models aren’t too far off, but no hard answers yet – a solid “maybe”</a:t>
            </a:r>
          </a:p>
          <a:p>
            <a:pPr fontAlgn="base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Commonalities and “Matches”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57657-4206-45FF-A1CE-3DE8B01A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9722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What we put in: </a:t>
            </a:r>
          </a:p>
          <a:p>
            <a:pPr lvl="1" fontAlgn="base"/>
            <a:r>
              <a:rPr lang="en-AU" dirty="0"/>
              <a:t>We’ve looked at H</a:t>
            </a:r>
            <a:r>
              <a:rPr lang="en-AU" baseline="-25000" dirty="0"/>
              <a:t>2</a:t>
            </a:r>
            <a:r>
              <a:rPr lang="en-AU" dirty="0"/>
              <a:t>O, but could also include CO</a:t>
            </a:r>
            <a:r>
              <a:rPr lang="en-AU" baseline="-25000" dirty="0"/>
              <a:t>2</a:t>
            </a:r>
            <a:endParaRPr lang="en-AU" dirty="0"/>
          </a:p>
          <a:p>
            <a:pPr lvl="1" fontAlgn="base"/>
            <a:r>
              <a:rPr lang="en-AU" dirty="0"/>
              <a:t>Compositional uncertainty can be important in some cases</a:t>
            </a:r>
          </a:p>
          <a:p>
            <a:pPr lvl="1" fontAlgn="base"/>
            <a:r>
              <a:rPr lang="en-AU" dirty="0"/>
              <a:t>Chromite stability may be overestimated slightly (an </a:t>
            </a:r>
            <a:r>
              <a:rPr lang="en-AU" dirty="0" err="1"/>
              <a:t>alphaMELTS</a:t>
            </a:r>
            <a:r>
              <a:rPr lang="en-AU" dirty="0"/>
              <a:t> issue)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Ore deposit formation is a multi-stage process</a:t>
            </a:r>
          </a:p>
          <a:p>
            <a:pPr lvl="1" fontAlgn="base"/>
            <a:r>
              <a:rPr lang="en-AU" dirty="0"/>
              <a:t>Involves fractional processes and assimilation (</a:t>
            </a:r>
            <a:r>
              <a:rPr lang="en-AU" i="1" dirty="0"/>
              <a:t>which we haven’t modelled</a:t>
            </a:r>
            <a:r>
              <a:rPr lang="en-AU" dirty="0"/>
              <a:t>)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We only see part of the picture with major elements</a:t>
            </a:r>
          </a:p>
          <a:p>
            <a:pPr lvl="1" fontAlgn="base"/>
            <a:r>
              <a:rPr lang="en-AU" dirty="0"/>
              <a:t>Integrating trace element data and models might help clarify some aspects</a:t>
            </a:r>
          </a:p>
          <a:p>
            <a:pPr fontAlgn="base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Limitations and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63874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Combining Data with Models for New 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5256584" cy="347764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AU" b="1" dirty="0"/>
              <a:t>These are numerical experiments</a:t>
            </a:r>
          </a:p>
          <a:p>
            <a:pPr lvl="1" fontAlgn="base"/>
            <a:r>
              <a:rPr lang="en-AU" dirty="0"/>
              <a:t>Simple models are a good place to start, they give us new questions to ask and phase relationships to chase</a:t>
            </a:r>
          </a:p>
          <a:p>
            <a:pPr lvl="1" fontAlgn="base"/>
            <a:r>
              <a:rPr lang="en-AU" dirty="0"/>
              <a:t>Best used iteratively as a research tool</a:t>
            </a:r>
          </a:p>
          <a:p>
            <a:pPr lvl="1" fontAlgn="base"/>
            <a:endParaRPr lang="en-AU" dirty="0"/>
          </a:p>
          <a:p>
            <a:pPr marL="0" indent="0" fontAlgn="base">
              <a:buNone/>
            </a:pPr>
            <a:r>
              <a:rPr lang="en-AU" b="1" dirty="0"/>
              <a:t>To be refined and extended:</a:t>
            </a:r>
            <a:r>
              <a:rPr lang="en-AU" dirty="0"/>
              <a:t> </a:t>
            </a:r>
          </a:p>
          <a:p>
            <a:pPr lvl="1" fontAlgn="base"/>
            <a:r>
              <a:rPr lang="en-AU" dirty="0"/>
              <a:t>More models</a:t>
            </a:r>
          </a:p>
          <a:p>
            <a:pPr lvl="1" fontAlgn="base"/>
            <a:r>
              <a:rPr lang="en-AU" dirty="0"/>
              <a:t>Adding olivine back</a:t>
            </a:r>
          </a:p>
          <a:p>
            <a:pPr lvl="1" fontAlgn="base"/>
            <a:r>
              <a:rPr lang="en-AU" dirty="0"/>
              <a:t>Trace elements</a:t>
            </a:r>
          </a:p>
          <a:p>
            <a:pPr lvl="1" fontAlgn="base"/>
            <a:r>
              <a:rPr lang="en-AU" dirty="0"/>
              <a:t>Automated similarity measures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dirty="0"/>
              <a:t>Find this presentation at: </a:t>
            </a:r>
            <a:r>
              <a:rPr lang="en-AU" sz="2300" dirty="0">
                <a:hlinkClick r:id="rId3"/>
              </a:rPr>
              <a:t>github.com/</a:t>
            </a:r>
            <a:r>
              <a:rPr lang="en-AU" sz="2300" dirty="0" err="1">
                <a:hlinkClick r:id="rId3"/>
              </a:rPr>
              <a:t>morganjwilliams</a:t>
            </a:r>
            <a:r>
              <a:rPr lang="en-AU" sz="2300" dirty="0">
                <a:hlinkClick r:id="rId3"/>
              </a:rPr>
              <a:t>/</a:t>
            </a:r>
            <a:r>
              <a:rPr lang="en-AU" sz="2300" dirty="0" err="1">
                <a:hlinkClick r:id="rId3"/>
              </a:rPr>
              <a:t>covideo_norilsk_melts</a:t>
            </a:r>
            <a:r>
              <a:rPr lang="en-AU" sz="2300" dirty="0">
                <a:hlinkClick r:id="rId3"/>
              </a:rPr>
              <a:t> </a:t>
            </a:r>
            <a:endParaRPr lang="en-AU" sz="23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4690F1-6C39-4C57-BBD3-64F1A22B6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104" y="3003798"/>
            <a:ext cx="3204790" cy="1728192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AU" b="1" dirty="0"/>
              <a:t>pyrolite</a:t>
            </a:r>
          </a:p>
          <a:p>
            <a:pPr lvl="1" fontAlgn="base"/>
            <a:r>
              <a:rPr lang="en-AU" dirty="0"/>
              <a:t>“Python for </a:t>
            </a:r>
            <a:r>
              <a:rPr lang="en-AU" sz="2100" dirty="0"/>
              <a:t>geochemistry”</a:t>
            </a:r>
            <a:endParaRPr lang="en-AU" sz="21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 fontAlgn="base"/>
            <a:r>
              <a:rPr lang="en-AU" dirty="0">
                <a:hlinkClick r:id="rId4"/>
              </a:rPr>
              <a:t>pyrolite.readthedocs.io</a:t>
            </a:r>
            <a:endParaRPr lang="en-AU" dirty="0"/>
          </a:p>
          <a:p>
            <a:pPr lvl="1" fontAlgn="base"/>
            <a:endParaRPr lang="en-AU" dirty="0"/>
          </a:p>
          <a:p>
            <a:pPr marL="0" indent="0" fontAlgn="base">
              <a:buNone/>
            </a:pPr>
            <a:r>
              <a:rPr lang="en-AU" b="1" dirty="0"/>
              <a:t>pyrolite-</a:t>
            </a:r>
            <a:r>
              <a:rPr lang="en-AU" b="1" dirty="0" err="1"/>
              <a:t>meltsutil</a:t>
            </a:r>
            <a:endParaRPr lang="en-AU" b="1" dirty="0"/>
          </a:p>
          <a:p>
            <a:pPr lvl="1" fontAlgn="base"/>
            <a:r>
              <a:rPr lang="en-AU" dirty="0"/>
              <a:t>A limited </a:t>
            </a:r>
            <a:r>
              <a:rPr lang="en-AU" dirty="0" err="1"/>
              <a:t>alphaMELTS</a:t>
            </a:r>
            <a:r>
              <a:rPr lang="en-AU" dirty="0"/>
              <a:t> wrapper</a:t>
            </a:r>
          </a:p>
          <a:p>
            <a:pPr lvl="1" fontAlgn="base"/>
            <a:r>
              <a:rPr lang="en-AU" dirty="0">
                <a:hlinkClick r:id="rId5"/>
              </a:rPr>
              <a:t>pyrolite-meltsutil.readthedocs.io</a:t>
            </a:r>
            <a:endParaRPr lang="en-AU" dirty="0"/>
          </a:p>
          <a:p>
            <a:pPr marL="0" indent="0" fontAlgn="base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picture containing kite&#10;&#10;Description automatically generated">
            <a:extLst>
              <a:ext uri="{FF2B5EF4-FFF2-40B4-BE49-F238E27FC236}">
                <a16:creationId xmlns:a16="http://schemas.microsoft.com/office/drawing/2014/main" id="{C59E9079-F69E-40A1-ADB3-793F9C88EE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0801"/>
            <a:ext cx="1752287" cy="15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r in the dark&#10;&#10;Description automatically generated">
            <a:extLst>
              <a:ext uri="{FF2B5EF4-FFF2-40B4-BE49-F238E27FC236}">
                <a16:creationId xmlns:a16="http://schemas.microsoft.com/office/drawing/2014/main" id="{609E1C47-AA79-4E7E-852C-9B1B8C4B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74462"/>
            <a:ext cx="3585895" cy="2566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117300-1642-4F39-86FC-7FF9EF45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11510"/>
            <a:ext cx="4492114" cy="44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72F04A90-CD6F-40F5-8CC3-AFE4D83A6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83712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Tackling Some Unanswered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096344" cy="306613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Are associated basalts potentially genetically related?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What do the parental melts of Norilsk look like?</a:t>
            </a:r>
          </a:p>
          <a:p>
            <a:pPr fontAlgn="base"/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628EF-E38F-424F-8582-E31846650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3848" y="1665854"/>
            <a:ext cx="4032448" cy="30661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AU" b="1" dirty="0"/>
              <a:t>A modelling approach:</a:t>
            </a:r>
          </a:p>
          <a:p>
            <a:pPr fontAlgn="base"/>
            <a:r>
              <a:rPr lang="en-AU" dirty="0"/>
              <a:t>Select a range of potential melt candidates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‘Melt’ them, and see what crystallises as they cool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Investigate the potential role of unknown parameters (e.g. H</a:t>
            </a:r>
            <a:r>
              <a:rPr lang="en-AU" baseline="-25000" dirty="0"/>
              <a:t>2</a:t>
            </a:r>
            <a:r>
              <a:rPr lang="en-AU" dirty="0"/>
              <a:t>O)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C0B650-2689-409A-938D-C6A3AB3C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 anchor="t">
            <a:normAutofit/>
          </a:bodyPr>
          <a:lstStyle/>
          <a:p>
            <a:r>
              <a:rPr lang="en-AU" dirty="0" err="1"/>
              <a:t>alphaMELTS</a:t>
            </a:r>
            <a:r>
              <a:rPr lang="en-AU" dirty="0"/>
              <a:t> Models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E7DE80E-6C90-442D-8CB4-5BFBC11A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FC2D-22CB-4310-BFB9-50415AA10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6264694" cy="354124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sz="1800" dirty="0"/>
              <a:t>Command-line based thermodynamic models for </a:t>
            </a:r>
            <a:br>
              <a:rPr lang="en-AU" sz="1800" dirty="0"/>
            </a:br>
            <a:r>
              <a:rPr lang="en-AU" sz="1800" dirty="0"/>
              <a:t>melting and crystallisation ‘numerical experiments’</a:t>
            </a:r>
          </a:p>
          <a:p>
            <a:pPr fontAlgn="base"/>
            <a:r>
              <a:rPr lang="en-AU" sz="1800" dirty="0"/>
              <a:t>Fast and cheap way to test geological scenarios </a:t>
            </a:r>
            <a:br>
              <a:rPr lang="en-AU" sz="1800" dirty="0"/>
            </a:br>
            <a:r>
              <a:rPr lang="en-AU" sz="1800" dirty="0"/>
              <a:t>and hypotheses</a:t>
            </a:r>
          </a:p>
          <a:p>
            <a:endParaRPr lang="en-AU" sz="1800" dirty="0"/>
          </a:p>
          <a:p>
            <a:pPr marL="0" indent="0">
              <a:buNone/>
            </a:pPr>
            <a:r>
              <a:rPr lang="en-AU" sz="1800" dirty="0"/>
              <a:t>Seven compositions from </a:t>
            </a:r>
            <a:r>
              <a:rPr lang="en-AU" sz="1800" dirty="0" err="1"/>
              <a:t>Naldrett</a:t>
            </a:r>
            <a:r>
              <a:rPr lang="en-AU" sz="1800" dirty="0"/>
              <a:t> (2004) </a:t>
            </a:r>
            <a:br>
              <a:rPr lang="en-AU" sz="1800" dirty="0"/>
            </a:br>
            <a:r>
              <a:rPr lang="en-AU" sz="1800" dirty="0"/>
              <a:t>similar in age to </a:t>
            </a:r>
            <a:r>
              <a:rPr lang="en-AU" sz="1800" dirty="0" err="1"/>
              <a:t>Norislk-Talnakh</a:t>
            </a:r>
            <a:r>
              <a:rPr lang="en-AU" sz="1800" dirty="0"/>
              <a:t>:</a:t>
            </a:r>
          </a:p>
          <a:p>
            <a:pPr lvl="1"/>
            <a:r>
              <a:rPr lang="en-AU" sz="1400" dirty="0" err="1"/>
              <a:t>Kharaelakhsky</a:t>
            </a:r>
            <a:r>
              <a:rPr lang="en-AU" sz="1400" dirty="0"/>
              <a:t> (Hr)</a:t>
            </a:r>
          </a:p>
          <a:p>
            <a:pPr lvl="1"/>
            <a:r>
              <a:rPr lang="en-AU" sz="1400" dirty="0" err="1"/>
              <a:t>Mokulaevsky</a:t>
            </a:r>
            <a:r>
              <a:rPr lang="en-AU" sz="1400" dirty="0"/>
              <a:t> (Mk)</a:t>
            </a:r>
          </a:p>
          <a:p>
            <a:pPr lvl="1"/>
            <a:r>
              <a:rPr lang="en-AU" sz="1400" dirty="0" err="1"/>
              <a:t>Morongovsky</a:t>
            </a:r>
            <a:r>
              <a:rPr lang="en-AU" sz="1400" dirty="0"/>
              <a:t> (Mr1, Mr2) </a:t>
            </a:r>
          </a:p>
          <a:p>
            <a:pPr lvl="1"/>
            <a:r>
              <a:rPr lang="en-AU" sz="1400" dirty="0" err="1"/>
              <a:t>Nadezhdinsky</a:t>
            </a:r>
            <a:r>
              <a:rPr lang="en-AU" sz="1400" dirty="0"/>
              <a:t> (Nd1, Nd2, Nd3)</a:t>
            </a:r>
          </a:p>
          <a:p>
            <a:pPr lvl="1"/>
            <a:endParaRPr lang="en-AU" sz="1800" dirty="0"/>
          </a:p>
          <a:p>
            <a:r>
              <a:rPr lang="en-AU" sz="1800" dirty="0"/>
              <a:t>Shallow crystallisation models using MELTS model (500 bar)</a:t>
            </a:r>
          </a:p>
          <a:p>
            <a:r>
              <a:rPr lang="en-AU" sz="1800" dirty="0"/>
              <a:t>Varying H</a:t>
            </a:r>
            <a:r>
              <a:rPr lang="en-AU" sz="1800" baseline="-25000" dirty="0"/>
              <a:t>2</a:t>
            </a:r>
            <a:r>
              <a:rPr lang="en-AU" sz="1800" dirty="0"/>
              <a:t>O content: Dry, 1 </a:t>
            </a:r>
            <a:r>
              <a:rPr lang="en-AU" sz="1800" dirty="0" err="1"/>
              <a:t>Wt</a:t>
            </a:r>
            <a:r>
              <a:rPr lang="en-AU" sz="1800" dirty="0"/>
              <a:t>%, LOI (up to 3Wt%)</a:t>
            </a:r>
          </a:p>
        </p:txBody>
      </p:sp>
      <p:pic>
        <p:nvPicPr>
          <p:cNvPr id="6" name="Picture 5" descr="A green light&#10;&#10;Description automatically generated">
            <a:extLst>
              <a:ext uri="{FF2B5EF4-FFF2-40B4-BE49-F238E27FC236}">
                <a16:creationId xmlns:a16="http://schemas.microsoft.com/office/drawing/2014/main" id="{E23872E3-AE15-48B2-AF9B-67F018DEA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75606"/>
            <a:ext cx="398299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sitting, computer, fireworks&#10;&#10;Description automatically generated">
            <a:extLst>
              <a:ext uri="{FF2B5EF4-FFF2-40B4-BE49-F238E27FC236}">
                <a16:creationId xmlns:a16="http://schemas.microsoft.com/office/drawing/2014/main" id="{457DBD6A-EE28-403F-A65A-4EFF96421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897908"/>
            <a:ext cx="5698552" cy="3546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236A71-13FF-4BB0-A8F3-FA94CF356E25}"/>
              </a:ext>
            </a:extLst>
          </p:cNvPr>
          <p:cNvSpPr/>
          <p:nvPr/>
        </p:nvSpPr>
        <p:spPr>
          <a:xfrm>
            <a:off x="8892480" y="-164554"/>
            <a:ext cx="360040" cy="5544616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5FEFD-C31B-4D30-B4DF-1E2A1399EC0C}"/>
              </a:ext>
            </a:extLst>
          </p:cNvPr>
          <p:cNvGrpSpPr/>
          <p:nvPr/>
        </p:nvGrpSpPr>
        <p:grpSpPr>
          <a:xfrm>
            <a:off x="724532" y="1158764"/>
            <a:ext cx="3096343" cy="3021081"/>
            <a:chOff x="2411761" y="1056327"/>
            <a:chExt cx="3024335" cy="30243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AE1335-847D-4AB0-AF54-5AF373ED3F03}"/>
                </a:ext>
              </a:extLst>
            </p:cNvPr>
            <p:cNvSpPr/>
            <p:nvPr/>
          </p:nvSpPr>
          <p:spPr>
            <a:xfrm>
              <a:off x="4067945" y="1056327"/>
              <a:ext cx="1368151" cy="30243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E6172-5BBE-4108-B83F-F16B06EEE116}"/>
                </a:ext>
              </a:extLst>
            </p:cNvPr>
            <p:cNvSpPr/>
            <p:nvPr/>
          </p:nvSpPr>
          <p:spPr>
            <a:xfrm>
              <a:off x="2411761" y="1056327"/>
              <a:ext cx="1656184" cy="30243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20F21-3101-4312-9BC8-5BAD0A97F8D5}"/>
              </a:ext>
            </a:extLst>
          </p:cNvPr>
          <p:cNvGrpSpPr/>
          <p:nvPr/>
        </p:nvGrpSpPr>
        <p:grpSpPr>
          <a:xfrm>
            <a:off x="3851920" y="1139978"/>
            <a:ext cx="4758390" cy="3058652"/>
            <a:chOff x="179512" y="1063078"/>
            <a:chExt cx="6480720" cy="41657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0296FF-B713-4386-9272-29ECAA6B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063078"/>
              <a:ext cx="6480720" cy="41657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0A9DC0-4A5F-4EE7-A353-4AEC5340C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44" y="1063080"/>
              <a:ext cx="984722" cy="9338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B0648D-EA14-41FF-80EB-CCA3955567D4}"/>
                </a:ext>
              </a:extLst>
            </p:cNvPr>
            <p:cNvSpPr txBox="1"/>
            <p:nvPr/>
          </p:nvSpPr>
          <p:spPr>
            <a:xfrm>
              <a:off x="773853" y="1080149"/>
              <a:ext cx="579985" cy="5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Log </a:t>
              </a:r>
            </a:p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Ni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7A951-B0F9-4CCA-8C31-CC014CF29049}"/>
                </a:ext>
              </a:extLst>
            </p:cNvPr>
            <p:cNvSpPr txBox="1"/>
            <p:nvPr/>
          </p:nvSpPr>
          <p:spPr>
            <a:xfrm>
              <a:off x="263316" y="1095100"/>
              <a:ext cx="579985" cy="5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Log </a:t>
              </a:r>
            </a:p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75B24E-2F40-44E7-9211-1CB1C538A2F4}"/>
                </a:ext>
              </a:extLst>
            </p:cNvPr>
            <p:cNvSpPr txBox="1"/>
            <p:nvPr/>
          </p:nvSpPr>
          <p:spPr>
            <a:xfrm>
              <a:off x="511127" y="1652418"/>
              <a:ext cx="442813" cy="34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3AAFF7-985B-40D1-BC40-DC6ECBA47D89}"/>
                </a:ext>
              </a:extLst>
            </p:cNvPr>
            <p:cNvSpPr txBox="1"/>
            <p:nvPr/>
          </p:nvSpPr>
          <p:spPr>
            <a:xfrm>
              <a:off x="2710393" y="3138593"/>
              <a:ext cx="523956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9F1CEC-7F6A-474F-A145-0B299D1AFFFF}"/>
                </a:ext>
              </a:extLst>
            </p:cNvPr>
            <p:cNvSpPr txBox="1"/>
            <p:nvPr/>
          </p:nvSpPr>
          <p:spPr>
            <a:xfrm>
              <a:off x="1994926" y="2502189"/>
              <a:ext cx="330757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BD7700-2842-4CB5-87B8-4A23B51E317C}"/>
                </a:ext>
              </a:extLst>
            </p:cNvPr>
            <p:cNvSpPr txBox="1"/>
            <p:nvPr/>
          </p:nvSpPr>
          <p:spPr>
            <a:xfrm>
              <a:off x="1259632" y="4445180"/>
              <a:ext cx="654405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CPX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9B061B-1AB7-4CA3-B2CC-AFE759BEB342}"/>
                </a:ext>
              </a:extLst>
            </p:cNvPr>
            <p:cNvSpPr txBox="1"/>
            <p:nvPr/>
          </p:nvSpPr>
          <p:spPr>
            <a:xfrm>
              <a:off x="3192624" y="2601686"/>
              <a:ext cx="483386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7FBE8F-17B1-473A-B8C2-30B4DEEC70FE}"/>
                </a:ext>
              </a:extLst>
            </p:cNvPr>
            <p:cNvSpPr txBox="1"/>
            <p:nvPr/>
          </p:nvSpPr>
          <p:spPr>
            <a:xfrm>
              <a:off x="4515495" y="4075712"/>
              <a:ext cx="695904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835FD4-8246-404C-AA65-B0258ACE01AC}"/>
                </a:ext>
              </a:extLst>
            </p:cNvPr>
            <p:cNvCxnSpPr>
              <a:stCxn id="20" idx="0"/>
            </p:cNvCxnSpPr>
            <p:nvPr/>
          </p:nvCxnSpPr>
          <p:spPr>
            <a:xfrm flipH="1" flipV="1">
              <a:off x="3996606" y="3869117"/>
              <a:ext cx="866842" cy="20659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9CA512-03C5-4CE7-B7D8-538FD247DAB8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4863448" y="3653092"/>
              <a:ext cx="68592" cy="4226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B4EEDB-C99E-4B9F-9921-CA71E5ECDCF9}"/>
                </a:ext>
              </a:extLst>
            </p:cNvPr>
            <p:cNvCxnSpPr>
              <a:cxnSpLocks/>
            </p:cNvCxnSpPr>
            <p:nvPr/>
          </p:nvCxnSpPr>
          <p:spPr>
            <a:xfrm>
              <a:off x="3491880" y="2854731"/>
              <a:ext cx="1224136" cy="41162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577508-BFC9-4AB7-9582-60E8A1B16EC8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2771801" y="2693645"/>
              <a:ext cx="420823" cy="8619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94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FC2D-22CB-4310-BFB9-50415AA1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can generate a lot of information</a:t>
            </a:r>
          </a:p>
          <a:p>
            <a:pPr lvl="1"/>
            <a:r>
              <a:rPr lang="en-AU" dirty="0"/>
              <a:t>14 files/experiment; 102 for this presentation</a:t>
            </a:r>
          </a:p>
          <a:p>
            <a:pPr lvl="1"/>
            <a:r>
              <a:rPr lang="en-AU" dirty="0"/>
              <a:t>Aggregate datasets typically from 10k – 100k rows</a:t>
            </a:r>
          </a:p>
          <a:p>
            <a:pPr lvl="1"/>
            <a:endParaRPr lang="en-AU" dirty="0"/>
          </a:p>
          <a:p>
            <a:r>
              <a:rPr lang="en-AU" dirty="0"/>
              <a:t>How do we pull out models which are most relevant?</a:t>
            </a:r>
          </a:p>
          <a:p>
            <a:pPr lvl="1"/>
            <a:r>
              <a:rPr lang="en-AU" dirty="0"/>
              <a:t>Similar crystallisation paths (olivine + clinopyroxene; little orthopyroxene)</a:t>
            </a:r>
          </a:p>
          <a:p>
            <a:pPr lvl="1"/>
            <a:r>
              <a:rPr lang="en-AU" dirty="0"/>
              <a:t>Similar mineral chemistry</a:t>
            </a:r>
          </a:p>
          <a:p>
            <a:pPr lvl="1"/>
            <a:r>
              <a:rPr lang="en-AU" i="1" dirty="0"/>
              <a:t>Rapid clinopyroxene crystallisation</a:t>
            </a:r>
          </a:p>
          <a:p>
            <a:pPr lvl="1"/>
            <a:r>
              <a:rPr lang="en-AU" i="1" dirty="0"/>
              <a:t>Similar phase proportions</a:t>
            </a:r>
          </a:p>
          <a:p>
            <a:pPr marL="216000" lvl="1" indent="0">
              <a:buNone/>
            </a:pPr>
            <a:endParaRPr lang="en-AU" i="1" dirty="0"/>
          </a:p>
          <a:p>
            <a:pPr marL="216000" lvl="1" indent="0">
              <a:buNone/>
            </a:pPr>
            <a:r>
              <a:rPr lang="en-AU" b="1" dirty="0"/>
              <a:t>Need objective and automated similarity measures to do this on larger scales</a:t>
            </a:r>
          </a:p>
          <a:p>
            <a:pPr lvl="1"/>
            <a:endParaRPr lang="en-AU" i="1" dirty="0"/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C0B650-2689-409A-938D-C6A3AB3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Challenges</a:t>
            </a:r>
          </a:p>
        </p:txBody>
      </p:sp>
    </p:spTree>
    <p:extLst>
      <p:ext uri="{BB962C8B-B14F-4D97-AF65-F5344CB8AC3E}">
        <p14:creationId xmlns:p14="http://schemas.microsoft.com/office/powerpoint/2010/main" val="235689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E48D41-6D1C-4AA4-BED1-E2DCAE8FC046}"/>
              </a:ext>
            </a:extLst>
          </p:cNvPr>
          <p:cNvSpPr/>
          <p:nvPr/>
        </p:nvSpPr>
        <p:spPr>
          <a:xfrm>
            <a:off x="8892480" y="2931790"/>
            <a:ext cx="504056" cy="2376264"/>
          </a:xfrm>
          <a:prstGeom prst="rect">
            <a:avLst/>
          </a:prstGeom>
          <a:solidFill>
            <a:srgbClr val="FFFF00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21D03-0666-4C36-B142-32019C2FFC8C}"/>
              </a:ext>
            </a:extLst>
          </p:cNvPr>
          <p:cNvSpPr/>
          <p:nvPr/>
        </p:nvSpPr>
        <p:spPr>
          <a:xfrm>
            <a:off x="8892480" y="-164554"/>
            <a:ext cx="504056" cy="3096344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00DB672-5E17-4142-8D0E-CB8124F82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2" y="658033"/>
            <a:ext cx="8229256" cy="42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93F7F-9847-4A3C-8B0E-A822B9B71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H</a:t>
            </a:r>
            <a:r>
              <a:rPr lang="en-AU" baseline="-25000" dirty="0"/>
              <a:t>2</a:t>
            </a:r>
            <a:r>
              <a:rPr lang="en-AU" dirty="0"/>
              <a:t>O Content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57337D-F016-4948-BA13-FF44ABD62120}"/>
              </a:ext>
            </a:extLst>
          </p:cNvPr>
          <p:cNvSpPr/>
          <p:nvPr/>
        </p:nvSpPr>
        <p:spPr>
          <a:xfrm>
            <a:off x="8892480" y="-164554"/>
            <a:ext cx="360040" cy="5544616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4FD3C35-AFF4-4994-ACCF-71593EB63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74633"/>
            <a:ext cx="8642350" cy="2891221"/>
          </a:xfrm>
        </p:spPr>
      </p:pic>
    </p:spTree>
    <p:extLst>
      <p:ext uri="{BB962C8B-B14F-4D97-AF65-F5344CB8AC3E}">
        <p14:creationId xmlns:p14="http://schemas.microsoft.com/office/powerpoint/2010/main" val="60829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1B4CE1-5AAD-4724-80B1-77E2AF4E7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Pyroxenes</a:t>
            </a:r>
          </a:p>
        </p:txBody>
      </p:sp>
      <p:pic>
        <p:nvPicPr>
          <p:cNvPr id="9" name="Content Placeholder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CFA7819-711B-4D3B-90CD-ABEBC47B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" y="1214009"/>
            <a:ext cx="8630631" cy="3859641"/>
          </a:xfrm>
        </p:spPr>
      </p:pic>
    </p:spTree>
    <p:extLst>
      <p:ext uri="{BB962C8B-B14F-4D97-AF65-F5344CB8AC3E}">
        <p14:creationId xmlns:p14="http://schemas.microsoft.com/office/powerpoint/2010/main" val="137386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7E0AF3-AB4F-4D22-9150-EA1AD0C4D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Spinel</a:t>
            </a:r>
          </a:p>
        </p:txBody>
      </p:sp>
      <p:pic>
        <p:nvPicPr>
          <p:cNvPr id="15" name="Content Placeholder 14" descr="A picture containing fireworks, light&#10;&#10;Description automatically generated">
            <a:extLst>
              <a:ext uri="{FF2B5EF4-FFF2-40B4-BE49-F238E27FC236}">
                <a16:creationId xmlns:a16="http://schemas.microsoft.com/office/drawing/2014/main" id="{CD758D57-555A-4BFA-BE14-E98FDCABD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0518"/>
            <a:ext cx="8770684" cy="3859249"/>
          </a:xfrm>
        </p:spPr>
      </p:pic>
    </p:spTree>
    <p:extLst>
      <p:ext uri="{BB962C8B-B14F-4D97-AF65-F5344CB8AC3E}">
        <p14:creationId xmlns:p14="http://schemas.microsoft.com/office/powerpoint/2010/main" val="3281064169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22E5BAC0-ABA6-4D8D-86B1-A9970D7344FA}"/>
    </a:ext>
  </a:extLst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83BC8D37-3530-42BF-B8CF-1673C8E17CC7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A0381ED2-D871-431D-A8E1-CCAA5AEF78D2}"/>
    </a:ext>
  </a:extLst>
</a:theme>
</file>

<file path=ppt/theme/theme4.xml><?xml version="1.0" encoding="utf-8"?>
<a:theme xmlns:a="http://schemas.openxmlformats.org/drawingml/2006/main" name="2_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6DF3DBF3-0551-4A4E-823B-5E6A9378440F}"/>
    </a:ext>
  </a:extLst>
</a:theme>
</file>

<file path=ppt/theme/theme5.xml><?xml version="1.0" encoding="utf-8"?>
<a:theme xmlns:a="http://schemas.openxmlformats.org/drawingml/2006/main" name="US Lockup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5B64B5B4-E1D8-4C1B-A633-4905EE9FF439}"/>
    </a:ext>
  </a:extLst>
</a:theme>
</file>

<file path=ppt/theme/theme6.xml><?xml version="1.0" encoding="utf-8"?>
<a:theme xmlns:a="http://schemas.openxmlformats.org/drawingml/2006/main" name="US Lockup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976207B6-97BE-476D-BFFC-48250EDD3CB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1666</Words>
  <Application>Microsoft Office PowerPoint</Application>
  <PresentationFormat>On-screen Show (16:9)</PresentationFormat>
  <Paragraphs>194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CSIRO vertical</vt:lpstr>
      <vt:lpstr>CSIRO horizontal</vt:lpstr>
      <vt:lpstr>Data61 vertical</vt:lpstr>
      <vt:lpstr>2_CSIRO horizontal</vt:lpstr>
      <vt:lpstr>US Lockup vertical</vt:lpstr>
      <vt:lpstr>US Lockup horizontal</vt:lpstr>
      <vt:lpstr>Modelling Crystallisation of Norilsk Parent Magma Candidates</vt:lpstr>
      <vt:lpstr>Tackling Some Unanswered Questions</vt:lpstr>
      <vt:lpstr>alphaMELTS Models</vt:lpstr>
      <vt:lpstr>PowerPoint Presentation</vt:lpstr>
      <vt:lpstr>Some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Commonalities and “Matches”</vt:lpstr>
      <vt:lpstr>Limitations and Uncertainties</vt:lpstr>
      <vt:lpstr>Combining Data with Models for New Perspectives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Crystallisation of Norilsk Parent Magma Candidates</dc:title>
  <dc:creator>Williams, Morgan (Mineral Resources, Kensington WA)</dc:creator>
  <cp:lastModifiedBy>Williams, Morgan (Mineral Resources, Kensington WA)</cp:lastModifiedBy>
  <cp:revision>218</cp:revision>
  <dcterms:created xsi:type="dcterms:W3CDTF">2020-07-22T00:44:36Z</dcterms:created>
  <dcterms:modified xsi:type="dcterms:W3CDTF">2020-07-24T03:50:07Z</dcterms:modified>
</cp:coreProperties>
</file>